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19"/>
  </p:notesMasterIdLst>
  <p:sldIdLst>
    <p:sldId id="257" r:id="rId5"/>
    <p:sldId id="262" r:id="rId6"/>
    <p:sldId id="271" r:id="rId7"/>
    <p:sldId id="264" r:id="rId8"/>
    <p:sldId id="265" r:id="rId9"/>
    <p:sldId id="266" r:id="rId10"/>
    <p:sldId id="267" r:id="rId11"/>
    <p:sldId id="268" r:id="rId12"/>
    <p:sldId id="272" r:id="rId13"/>
    <p:sldId id="269" r:id="rId14"/>
    <p:sldId id="270" r:id="rId15"/>
    <p:sldId id="273" r:id="rId16"/>
    <p:sldId id="275"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661" autoAdjust="0"/>
  </p:normalViewPr>
  <p:slideViewPr>
    <p:cSldViewPr snapToGrid="0">
      <p:cViewPr varScale="1">
        <p:scale>
          <a:sx n="62" d="100"/>
          <a:sy n="62" d="100"/>
        </p:scale>
        <p:origin x="10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76F73-EF39-4341-A9A8-E603E6330657}" type="datetimeFigureOut">
              <a:rPr lang="en-IN" smtClean="0"/>
              <a:t>24-07-2022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07EFB-74C5-43CA-B8DD-640519AADFB3}" type="slidenum">
              <a:rPr lang="en-IN" smtClean="0"/>
              <a:t>‹#›</a:t>
            </a:fld>
            <a:endParaRPr lang="en-IN"/>
          </a:p>
        </p:txBody>
      </p:sp>
    </p:spTree>
    <p:extLst>
      <p:ext uri="{BB962C8B-B14F-4D97-AF65-F5344CB8AC3E}">
        <p14:creationId xmlns:p14="http://schemas.microsoft.com/office/powerpoint/2010/main" val="867521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F07EFB-74C5-43CA-B8DD-640519AADFB3}" type="slidenum">
              <a:rPr lang="en-IN" smtClean="0"/>
              <a:t>9</a:t>
            </a:fld>
            <a:endParaRPr lang="en-IN"/>
          </a:p>
        </p:txBody>
      </p:sp>
    </p:spTree>
    <p:extLst>
      <p:ext uri="{BB962C8B-B14F-4D97-AF65-F5344CB8AC3E}">
        <p14:creationId xmlns:p14="http://schemas.microsoft.com/office/powerpoint/2010/main" val="2364489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F07EFB-74C5-43CA-B8DD-640519AADFB3}" type="slidenum">
              <a:rPr lang="en-IN" smtClean="0"/>
              <a:t>12</a:t>
            </a:fld>
            <a:endParaRPr lang="en-IN"/>
          </a:p>
        </p:txBody>
      </p:sp>
    </p:spTree>
    <p:extLst>
      <p:ext uri="{BB962C8B-B14F-4D97-AF65-F5344CB8AC3E}">
        <p14:creationId xmlns:p14="http://schemas.microsoft.com/office/powerpoint/2010/main" val="119722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7/24/2022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7/24/2022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7/24/2022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7/24/2022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7/24/2022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8000" b="1" i="1" u="sng" cap="none" spc="0" dirty="0">
                <a:ln w="12700">
                  <a:solidFill>
                    <a:schemeClr val="accent5"/>
                  </a:solidFill>
                  <a:prstDash val="solid"/>
                </a:ln>
                <a:pattFill prst="ltDnDiag">
                  <a:fgClr>
                    <a:schemeClr val="accent5">
                      <a:lumMod val="60000"/>
                      <a:lumOff val="40000"/>
                    </a:schemeClr>
                  </a:fgClr>
                  <a:bgClr>
                    <a:schemeClr val="bg1"/>
                  </a:bgClr>
                </a:pattFill>
              </a:rPr>
              <a:t>ADICIA</a:t>
            </a:r>
            <a:br>
              <a:rPr lang="en-IN" sz="8000" b="1" i="1" cap="none" spc="0" dirty="0">
                <a:ln w="12700">
                  <a:solidFill>
                    <a:schemeClr val="accent5"/>
                  </a:solidFill>
                  <a:prstDash val="solid"/>
                </a:ln>
                <a:pattFill prst="ltDnDiag">
                  <a:fgClr>
                    <a:schemeClr val="accent5">
                      <a:lumMod val="60000"/>
                      <a:lumOff val="40000"/>
                    </a:schemeClr>
                  </a:fgClr>
                  <a:bgClr>
                    <a:schemeClr val="bg1"/>
                  </a:bgClr>
                </a:pattFill>
                <a:effectLst/>
              </a:rPr>
            </a:br>
            <a:endParaRPr lang="en-US" sz="8000" i="1" u="sng"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sz="1800" b="1" dirty="0">
                <a:ln/>
                <a:solidFill>
                  <a:schemeClr val="accent4"/>
                </a:solidFill>
              </a:rPr>
              <a:t>Aditya Gautam</a:t>
            </a:r>
            <a:endParaRPr lang="en-US" sz="1800" b="1" cap="none" spc="0" dirty="0">
              <a:ln/>
              <a:solidFill>
                <a:schemeClr val="accent4"/>
              </a:solidFill>
              <a:effectLst/>
            </a:endParaRPr>
          </a:p>
          <a:p>
            <a:pPr>
              <a:spcAft>
                <a:spcPts val="600"/>
              </a:spcAft>
            </a:pPr>
            <a:endParaRPr lang="en-US" dirty="0">
              <a:solidFill>
                <a:schemeClr val="tx1"/>
              </a:solidFill>
            </a:endParaRPr>
          </a:p>
        </p:txBody>
      </p:sp>
      <p:sp>
        <p:nvSpPr>
          <p:cNvPr id="13" name="TextBox 12">
            <a:extLst>
              <a:ext uri="{FF2B5EF4-FFF2-40B4-BE49-F238E27FC236}">
                <a16:creationId xmlns:a16="http://schemas.microsoft.com/office/drawing/2014/main" id="{89E9B700-E40A-442B-4BEE-CA8599D76CAA}"/>
              </a:ext>
            </a:extLst>
          </p:cNvPr>
          <p:cNvSpPr txBox="1"/>
          <p:nvPr/>
        </p:nvSpPr>
        <p:spPr>
          <a:xfrm>
            <a:off x="5638800" y="2971800"/>
            <a:ext cx="914400" cy="914400"/>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14109593-8B1A-55ED-FC12-A0DF8308D205}"/>
              </a:ext>
            </a:extLst>
          </p:cNvPr>
          <p:cNvSpPr txBox="1"/>
          <p:nvPr/>
        </p:nvSpPr>
        <p:spPr>
          <a:xfrm>
            <a:off x="6033793" y="3244334"/>
            <a:ext cx="4904797" cy="369332"/>
          </a:xfrm>
          <a:prstGeom prst="rect">
            <a:avLst/>
          </a:prstGeom>
          <a:noFill/>
        </p:spPr>
        <p:txBody>
          <a:bodyPr wrap="square" rtlCol="0">
            <a:spAutoFit/>
          </a:bodyPr>
          <a:lstStyle/>
          <a:p>
            <a:r>
              <a:rPr lang="en-IN" b="1" i="1" dirty="0">
                <a:solidFill>
                  <a:schemeClr val="accent2"/>
                </a:solidFill>
                <a:highlight>
                  <a:srgbClr val="008080"/>
                </a:highlight>
              </a:rPr>
              <a:t>Voxel Metaverse Game and Game Maker</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11EB-B8D7-0895-C953-18183029114C}"/>
              </a:ext>
            </a:extLst>
          </p:cNvPr>
          <p:cNvSpPr>
            <a:spLocks noGrp="1"/>
          </p:cNvSpPr>
          <p:nvPr>
            <p:ph type="title"/>
          </p:nvPr>
        </p:nvSpPr>
        <p:spPr>
          <a:xfrm>
            <a:off x="581025" y="495300"/>
            <a:ext cx="5122351" cy="5867400"/>
          </a:xfrm>
        </p:spPr>
        <p:txBody>
          <a:bodyPr>
            <a:normAutofit fontScale="90000"/>
          </a:bodyPr>
          <a:lstStyle/>
          <a:p>
            <a:pPr lvl="0">
              <a:lnSpc>
                <a:spcPct val="107000"/>
              </a:lnSpc>
            </a:pPr>
            <a:r>
              <a:rPr lang="en-IN" sz="3100" b="1" i="0" dirty="0">
                <a:solidFill>
                  <a:schemeClr val="tx1"/>
                </a:solidFill>
                <a:effectLst/>
                <a:highlight>
                  <a:srgbClr val="008080"/>
                </a:highlight>
                <a:latin typeface="-apple-system"/>
              </a:rPr>
              <a:t>Adding More Levels of Gameplay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effectLst/>
                <a:latin typeface="Calibri" panose="020F0502020204030204" pitchFamily="34" charset="0"/>
                <a:ea typeface="Calibri" panose="020F0502020204030204" pitchFamily="34" charset="0"/>
                <a:cs typeface="Times New Roman" panose="02020603050405020304" pitchFamily="18" charset="0"/>
              </a:rPr>
              <a:t>There are only two levels of Gameplay is available to Play. We need at least 20-25 levels of Gameplay to make it engaging for players to play. We also need soundtracks to be included in the Game.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The following genre of Games are needed to be included in the Game:-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i="1" dirty="0">
                <a:effectLst/>
                <a:latin typeface="Calibri" panose="020F0502020204030204" pitchFamily="34" charset="0"/>
                <a:ea typeface="Calibri" panose="020F0502020204030204" pitchFamily="34" charset="0"/>
                <a:cs typeface="Times New Roman" panose="02020603050405020304" pitchFamily="18" charset="0"/>
              </a:rPr>
              <a:t>1- Optical Illusion</a:t>
            </a:r>
            <a:br>
              <a:rPr lang="en-US" sz="1800" b="1" i="1" dirty="0">
                <a:effectLst/>
                <a:latin typeface="Calibri" panose="020F0502020204030204" pitchFamily="34" charset="0"/>
                <a:ea typeface="Calibri" panose="020F0502020204030204" pitchFamily="34" charset="0"/>
                <a:cs typeface="Times New Roman" panose="02020603050405020304" pitchFamily="18" charset="0"/>
              </a:rPr>
            </a:br>
            <a:r>
              <a:rPr lang="en-IN" sz="1800" b="1" i="1" dirty="0">
                <a:latin typeface="Calibri" panose="020F0502020204030204" pitchFamily="34" charset="0"/>
                <a:ea typeface="Calibri" panose="020F0502020204030204" pitchFamily="34" charset="0"/>
                <a:cs typeface="Times New Roman" panose="02020603050405020304" pitchFamily="18" charset="0"/>
              </a:rPr>
              <a:t>2-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Physics-Based Puzzle (Finding Clue, sliding Puzzle, 3- 3-Combination Puzzle, Match3, jigsaw)</a:t>
            </a:r>
            <a:br>
              <a:rPr lang="en-IN" sz="1800" b="1" i="1" dirty="0">
                <a:effectLst/>
                <a:latin typeface="Calibri" panose="020F0502020204030204" pitchFamily="34" charset="0"/>
                <a:ea typeface="Calibri" panose="020F0502020204030204" pitchFamily="34" charset="0"/>
                <a:cs typeface="Times New Roman" panose="02020603050405020304" pitchFamily="18" charset="0"/>
              </a:rPr>
            </a:br>
            <a:r>
              <a:rPr lang="en-IN" sz="1800" b="1" i="1" dirty="0">
                <a:effectLst/>
                <a:latin typeface="Calibri" panose="020F0502020204030204" pitchFamily="34" charset="0"/>
                <a:ea typeface="Calibri" panose="020F0502020204030204" pitchFamily="34" charset="0"/>
                <a:cs typeface="Times New Roman" panose="02020603050405020304" pitchFamily="18" charset="0"/>
              </a:rPr>
              <a:t>3-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Board game (Hitman Go)</a:t>
            </a:r>
            <a:br>
              <a:rPr lang="en-IN" sz="1800" b="1" i="1" dirty="0">
                <a:effectLst/>
                <a:latin typeface="Calibri" panose="020F0502020204030204" pitchFamily="34" charset="0"/>
                <a:ea typeface="Calibri" panose="020F0502020204030204" pitchFamily="34" charset="0"/>
                <a:cs typeface="Times New Roman" panose="02020603050405020304" pitchFamily="18" charset="0"/>
              </a:rPr>
            </a:br>
            <a:r>
              <a:rPr lang="en-IN" sz="1800" b="1" i="1" dirty="0">
                <a:effectLst/>
                <a:latin typeface="Calibri" panose="020F0502020204030204" pitchFamily="34" charset="0"/>
                <a:ea typeface="Calibri" panose="020F0502020204030204" pitchFamily="34" charset="0"/>
                <a:cs typeface="Times New Roman" panose="02020603050405020304" pitchFamily="18" charset="0"/>
              </a:rPr>
              <a:t>4-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Action adventure</a:t>
            </a:r>
            <a:br>
              <a:rPr lang="en-IN" sz="1800" b="1" i="1" dirty="0">
                <a:effectLst/>
                <a:latin typeface="Calibri" panose="020F0502020204030204" pitchFamily="34" charset="0"/>
                <a:ea typeface="Calibri" panose="020F0502020204030204" pitchFamily="34" charset="0"/>
                <a:cs typeface="Times New Roman" panose="02020603050405020304" pitchFamily="18" charset="0"/>
              </a:rPr>
            </a:br>
            <a:r>
              <a:rPr lang="en-IN" sz="1800" b="1" i="1" dirty="0">
                <a:effectLst/>
                <a:latin typeface="Calibri" panose="020F0502020204030204" pitchFamily="34" charset="0"/>
                <a:ea typeface="Calibri" panose="020F0502020204030204" pitchFamily="34" charset="0"/>
                <a:cs typeface="Times New Roman" panose="02020603050405020304" pitchFamily="18" charset="0"/>
              </a:rPr>
              <a:t>5- </a:t>
            </a:r>
            <a:r>
              <a:rPr lang="en-US" sz="1800" b="1" i="1" dirty="0">
                <a:latin typeface="Calibri" panose="020F0502020204030204" pitchFamily="34" charset="0"/>
                <a:ea typeface="Calibri" panose="020F0502020204030204" pitchFamily="34" charset="0"/>
                <a:cs typeface="Times New Roman" panose="02020603050405020304" pitchFamily="18" charset="0"/>
              </a:rPr>
              <a:t>MMORPG</a:t>
            </a:r>
            <a:br>
              <a:rPr lang="en-IN" sz="1800" b="1" i="1" dirty="0">
                <a:effectLst/>
                <a:latin typeface="Calibri" panose="020F0502020204030204" pitchFamily="34" charset="0"/>
                <a:ea typeface="Calibri" panose="020F0502020204030204" pitchFamily="34" charset="0"/>
                <a:cs typeface="Times New Roman" panose="02020603050405020304" pitchFamily="18" charset="0"/>
              </a:rPr>
            </a:br>
            <a:r>
              <a:rPr lang="en-IN" sz="1800" b="1" i="1" dirty="0">
                <a:effectLst/>
                <a:latin typeface="Calibri" panose="020F0502020204030204" pitchFamily="34" charset="0"/>
                <a:ea typeface="Calibri" panose="020F0502020204030204" pitchFamily="34" charset="0"/>
                <a:cs typeface="Times New Roman" panose="02020603050405020304" pitchFamily="18" charset="0"/>
              </a:rPr>
              <a:t>6-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City Builder (construct building)</a:t>
            </a:r>
            <a:br>
              <a:rPr lang="en-IN" sz="1800" b="1" i="1" dirty="0">
                <a:effectLst/>
                <a:latin typeface="Calibri" panose="020F0502020204030204" pitchFamily="34" charset="0"/>
                <a:ea typeface="Calibri" panose="020F0502020204030204" pitchFamily="34" charset="0"/>
                <a:cs typeface="Times New Roman" panose="02020603050405020304" pitchFamily="18" charset="0"/>
              </a:rPr>
            </a:br>
            <a:r>
              <a:rPr lang="en-IN" sz="1800" b="1" i="1" dirty="0">
                <a:effectLst/>
                <a:latin typeface="Calibri" panose="020F0502020204030204" pitchFamily="34" charset="0"/>
                <a:ea typeface="Calibri" panose="020F0502020204030204" pitchFamily="34" charset="0"/>
                <a:cs typeface="Times New Roman" panose="02020603050405020304" pitchFamily="18" charset="0"/>
              </a:rPr>
              <a:t>7-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Tower defense</a:t>
            </a:r>
            <a:br>
              <a:rPr lang="en-IN" sz="1800" b="1" i="1" dirty="0">
                <a:effectLst/>
                <a:latin typeface="Calibri" panose="020F0502020204030204" pitchFamily="34" charset="0"/>
                <a:ea typeface="Calibri" panose="020F0502020204030204" pitchFamily="34" charset="0"/>
                <a:cs typeface="Times New Roman" panose="02020603050405020304" pitchFamily="18" charset="0"/>
              </a:rPr>
            </a:br>
            <a:r>
              <a:rPr lang="en-IN" sz="1800" b="1" i="1" dirty="0">
                <a:effectLst/>
                <a:latin typeface="Calibri" panose="020F0502020204030204" pitchFamily="34" charset="0"/>
                <a:ea typeface="Calibri" panose="020F0502020204030204" pitchFamily="34" charset="0"/>
                <a:cs typeface="Times New Roman" panose="02020603050405020304" pitchFamily="18" charset="0"/>
              </a:rPr>
              <a:t>8-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Turn-Based game</a:t>
            </a:r>
            <a:br>
              <a:rPr lang="en-IN" sz="1800" b="1" i="1" dirty="0">
                <a:effectLst/>
                <a:latin typeface="Calibri" panose="020F0502020204030204" pitchFamily="34" charset="0"/>
                <a:ea typeface="Calibri" panose="020F0502020204030204" pitchFamily="34" charset="0"/>
                <a:cs typeface="Times New Roman" panose="02020603050405020304" pitchFamily="18" charset="0"/>
              </a:rPr>
            </a:br>
            <a:r>
              <a:rPr lang="en-IN" sz="1800" b="1" i="1" dirty="0">
                <a:effectLst/>
                <a:latin typeface="Calibri" panose="020F0502020204030204" pitchFamily="34" charset="0"/>
                <a:ea typeface="Calibri" panose="020F0502020204030204" pitchFamily="34" charset="0"/>
                <a:cs typeface="Times New Roman" panose="02020603050405020304" pitchFamily="18" charset="0"/>
              </a:rPr>
              <a:t>9-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RPG adventure</a:t>
            </a:r>
            <a:br>
              <a:rPr lang="en-US" sz="1800" b="1" i="1" dirty="0">
                <a:effectLst/>
                <a:latin typeface="Calibri" panose="020F0502020204030204" pitchFamily="34" charset="0"/>
                <a:ea typeface="Calibri" panose="020F0502020204030204" pitchFamily="34" charset="0"/>
                <a:cs typeface="Times New Roman" panose="02020603050405020304" pitchFamily="18" charset="0"/>
              </a:rPr>
            </a:br>
            <a:r>
              <a:rPr lang="en-US" sz="1800" b="1" i="1" dirty="0">
                <a:effectLst/>
                <a:latin typeface="Calibri" panose="020F0502020204030204" pitchFamily="34" charset="0"/>
                <a:ea typeface="Calibri" panose="020F0502020204030204" pitchFamily="34" charset="0"/>
                <a:cs typeface="Times New Roman" panose="02020603050405020304" pitchFamily="18" charset="0"/>
              </a:rPr>
              <a:t>10- Fighting</a:t>
            </a:r>
            <a:br>
              <a:rPr lang="en-US" sz="1800" b="1" i="1" dirty="0">
                <a:effectLst/>
                <a:latin typeface="Calibri" panose="020F0502020204030204" pitchFamily="34" charset="0"/>
                <a:ea typeface="Calibri" panose="020F0502020204030204" pitchFamily="34" charset="0"/>
                <a:cs typeface="Times New Roman" panose="02020603050405020304" pitchFamily="18" charset="0"/>
              </a:rPr>
            </a:br>
            <a:r>
              <a:rPr lang="en-US" sz="1800" b="1" i="1" dirty="0">
                <a:effectLst/>
                <a:latin typeface="Calibri" panose="020F0502020204030204" pitchFamily="34" charset="0"/>
                <a:ea typeface="Calibri" panose="020F0502020204030204" pitchFamily="34" charset="0"/>
                <a:cs typeface="Times New Roman" panose="02020603050405020304" pitchFamily="18" charset="0"/>
              </a:rPr>
              <a:t>11- Real time strategy </a:t>
            </a:r>
            <a:br>
              <a:rPr lang="en-IN" sz="1800" b="1" i="1" dirty="0">
                <a:effectLst/>
                <a:latin typeface="Calibri" panose="020F0502020204030204" pitchFamily="34" charset="0"/>
                <a:ea typeface="Calibri" panose="020F0502020204030204" pitchFamily="34" charset="0"/>
                <a:cs typeface="Times New Roman" panose="02020603050405020304" pitchFamily="18" charset="0"/>
              </a:rPr>
            </a:br>
            <a:r>
              <a:rPr lang="en-US" sz="1800" b="1" i="1" dirty="0">
                <a:effectLst/>
                <a:latin typeface="Calibri" panose="020F0502020204030204" pitchFamily="34" charset="0"/>
                <a:ea typeface="Calibri" panose="020F0502020204030204" pitchFamily="34" charset="0"/>
                <a:cs typeface="Times New Roman" panose="02020603050405020304" pitchFamily="18" charset="0"/>
              </a:rPr>
              <a:t>Other genres of Games.</a:t>
            </a:r>
            <a:br>
              <a:rPr lang="en-IN" sz="1800" b="1" i="1" dirty="0">
                <a:effectLst/>
                <a:latin typeface="Calibri" panose="020F0502020204030204" pitchFamily="34" charset="0"/>
                <a:ea typeface="Calibri" panose="020F0502020204030204" pitchFamily="34" charset="0"/>
                <a:cs typeface="Times New Roman" panose="02020603050405020304" pitchFamily="18" charset="0"/>
              </a:rPr>
            </a:br>
            <a:endParaRPr lang="en-IN" sz="2000" b="1" i="1" dirty="0">
              <a:solidFill>
                <a:schemeClr val="tx1"/>
              </a:solidFill>
            </a:endParaRPr>
          </a:p>
        </p:txBody>
      </p:sp>
      <p:pic>
        <p:nvPicPr>
          <p:cNvPr id="5" name="Content Placeholder 4">
            <a:extLst>
              <a:ext uri="{FF2B5EF4-FFF2-40B4-BE49-F238E27FC236}">
                <a16:creationId xmlns:a16="http://schemas.microsoft.com/office/drawing/2014/main" id="{5D20C6FD-2B21-5DAE-2C47-DE3802CE365A}"/>
              </a:ext>
            </a:extLst>
          </p:cNvPr>
          <p:cNvPicPr>
            <a:picLocks noGrp="1" noChangeAspect="1"/>
          </p:cNvPicPr>
          <p:nvPr>
            <p:ph idx="1"/>
          </p:nvPr>
        </p:nvPicPr>
        <p:blipFill>
          <a:blip r:embed="rId2"/>
          <a:stretch>
            <a:fillRect/>
          </a:stretch>
        </p:blipFill>
        <p:spPr>
          <a:xfrm>
            <a:off x="5703376" y="382453"/>
            <a:ext cx="6048376" cy="6093094"/>
          </a:xfrm>
        </p:spPr>
      </p:pic>
    </p:spTree>
    <p:extLst>
      <p:ext uri="{BB962C8B-B14F-4D97-AF65-F5344CB8AC3E}">
        <p14:creationId xmlns:p14="http://schemas.microsoft.com/office/powerpoint/2010/main" val="230876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8AAB-80F5-38DB-C310-8DB708B2AEB8}"/>
              </a:ext>
            </a:extLst>
          </p:cNvPr>
          <p:cNvSpPr>
            <a:spLocks noGrp="1"/>
          </p:cNvSpPr>
          <p:nvPr>
            <p:ph type="title"/>
          </p:nvPr>
        </p:nvSpPr>
        <p:spPr>
          <a:xfrm>
            <a:off x="356461" y="428625"/>
            <a:ext cx="6772759" cy="516772"/>
          </a:xfrm>
        </p:spPr>
        <p:txBody>
          <a:bodyPr>
            <a:normAutofit fontScale="90000"/>
          </a:bodyPr>
          <a:lstStyle/>
          <a:p>
            <a:r>
              <a:rPr lang="en-US" dirty="0">
                <a:solidFill>
                  <a:schemeClr val="bg1"/>
                </a:solidFill>
                <a:highlight>
                  <a:srgbClr val="008000"/>
                </a:highlight>
              </a:rPr>
              <a:t>Add More Voxel Open World</a:t>
            </a:r>
            <a:endParaRPr lang="en-IN" dirty="0">
              <a:solidFill>
                <a:schemeClr val="bg1"/>
              </a:solidFill>
              <a:highlight>
                <a:srgbClr val="008000"/>
              </a:highlight>
            </a:endParaRPr>
          </a:p>
        </p:txBody>
      </p:sp>
      <p:pic>
        <p:nvPicPr>
          <p:cNvPr id="5" name="Content Placeholder 4">
            <a:extLst>
              <a:ext uri="{FF2B5EF4-FFF2-40B4-BE49-F238E27FC236}">
                <a16:creationId xmlns:a16="http://schemas.microsoft.com/office/drawing/2014/main" id="{23F62D43-64AC-2AFF-0429-571603B5467B}"/>
              </a:ext>
            </a:extLst>
          </p:cNvPr>
          <p:cNvPicPr>
            <a:picLocks noGrp="1" noChangeAspect="1"/>
          </p:cNvPicPr>
          <p:nvPr>
            <p:ph idx="1"/>
          </p:nvPr>
        </p:nvPicPr>
        <p:blipFill rotWithShape="1">
          <a:blip r:embed="rId2"/>
          <a:srcRect t="10185"/>
          <a:stretch/>
        </p:blipFill>
        <p:spPr>
          <a:xfrm>
            <a:off x="476250" y="1007390"/>
            <a:ext cx="11239500" cy="5483978"/>
          </a:xfrm>
        </p:spPr>
      </p:pic>
    </p:spTree>
    <p:extLst>
      <p:ext uri="{BB962C8B-B14F-4D97-AF65-F5344CB8AC3E}">
        <p14:creationId xmlns:p14="http://schemas.microsoft.com/office/powerpoint/2010/main" val="1512490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566327-0E1B-56BA-C20C-E8BF08A90899}"/>
              </a:ext>
            </a:extLst>
          </p:cNvPr>
          <p:cNvPicPr>
            <a:picLocks noGrp="1" noChangeAspect="1"/>
          </p:cNvPicPr>
          <p:nvPr>
            <p:ph idx="1"/>
          </p:nvPr>
        </p:nvPicPr>
        <p:blipFill>
          <a:blip r:embed="rId3"/>
          <a:stretch>
            <a:fillRect/>
          </a:stretch>
        </p:blipFill>
        <p:spPr>
          <a:xfrm>
            <a:off x="542441" y="387458"/>
            <a:ext cx="11174278" cy="5889356"/>
          </a:xfrm>
        </p:spPr>
      </p:pic>
      <p:sp>
        <p:nvSpPr>
          <p:cNvPr id="6" name="TextBox 5">
            <a:extLst>
              <a:ext uri="{FF2B5EF4-FFF2-40B4-BE49-F238E27FC236}">
                <a16:creationId xmlns:a16="http://schemas.microsoft.com/office/drawing/2014/main" id="{A479CDEB-722A-DD20-CE63-9DC00449793A}"/>
              </a:ext>
            </a:extLst>
          </p:cNvPr>
          <p:cNvSpPr txBox="1"/>
          <p:nvPr/>
        </p:nvSpPr>
        <p:spPr>
          <a:xfrm>
            <a:off x="3404461" y="387458"/>
            <a:ext cx="8513736" cy="2585323"/>
          </a:xfrm>
          <a:prstGeom prst="rect">
            <a:avLst/>
          </a:prstGeom>
          <a:noFill/>
        </p:spPr>
        <p:txBody>
          <a:bodyPr wrap="square" rtlCol="0">
            <a:spAutoFit/>
          </a:bodyPr>
          <a:lstStyle/>
          <a:p>
            <a:r>
              <a:rPr lang="en-US" sz="5400" dirty="0">
                <a:solidFill>
                  <a:schemeClr val="bg1"/>
                </a:solidFill>
                <a:highlight>
                  <a:srgbClr val="008080"/>
                </a:highlight>
              </a:rPr>
              <a:t>NFT Game Marketplace </a:t>
            </a:r>
          </a:p>
          <a:p>
            <a:r>
              <a:rPr lang="en-US" sz="5400" dirty="0">
                <a:solidFill>
                  <a:schemeClr val="bg1"/>
                </a:solidFill>
                <a:highlight>
                  <a:srgbClr val="008080"/>
                </a:highlight>
              </a:rPr>
              <a:t>With Review System</a:t>
            </a:r>
          </a:p>
          <a:p>
            <a:r>
              <a:rPr lang="en-US" sz="5400" dirty="0">
                <a:solidFill>
                  <a:schemeClr val="bg1"/>
                </a:solidFill>
                <a:highlight>
                  <a:srgbClr val="008080"/>
                </a:highlight>
              </a:rPr>
              <a:t> </a:t>
            </a:r>
            <a:endParaRPr lang="en-IN" sz="5400" dirty="0">
              <a:solidFill>
                <a:schemeClr val="bg1"/>
              </a:solidFill>
              <a:highlight>
                <a:srgbClr val="008080"/>
              </a:highlight>
            </a:endParaRPr>
          </a:p>
        </p:txBody>
      </p:sp>
    </p:spTree>
    <p:extLst>
      <p:ext uri="{BB962C8B-B14F-4D97-AF65-F5344CB8AC3E}">
        <p14:creationId xmlns:p14="http://schemas.microsoft.com/office/powerpoint/2010/main" val="357932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C0151A-89FA-4004-5210-52FA70F3D2C0}"/>
              </a:ext>
            </a:extLst>
          </p:cNvPr>
          <p:cNvSpPr>
            <a:spLocks noGrp="1"/>
          </p:cNvSpPr>
          <p:nvPr>
            <p:ph idx="1"/>
          </p:nvPr>
        </p:nvSpPr>
        <p:spPr>
          <a:xfrm>
            <a:off x="1066800" y="1053885"/>
            <a:ext cx="10058400" cy="4898859"/>
          </a:xfrm>
        </p:spPr>
        <p:txBody>
          <a:bodyPr/>
          <a:lstStyle/>
          <a:p>
            <a:endParaRPr lang="en-IN" dirty="0"/>
          </a:p>
        </p:txBody>
      </p:sp>
    </p:spTree>
    <p:extLst>
      <p:ext uri="{BB962C8B-B14F-4D97-AF65-F5344CB8AC3E}">
        <p14:creationId xmlns:p14="http://schemas.microsoft.com/office/powerpoint/2010/main" val="2502766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1954F6-A119-6B05-8806-9AD46C3E12B7}"/>
              </a:ext>
            </a:extLst>
          </p:cNvPr>
          <p:cNvPicPr>
            <a:picLocks noGrp="1" noChangeAspect="1"/>
          </p:cNvPicPr>
          <p:nvPr>
            <p:ph idx="1"/>
          </p:nvPr>
        </p:nvPicPr>
        <p:blipFill>
          <a:blip r:embed="rId2"/>
          <a:stretch>
            <a:fillRect/>
          </a:stretch>
        </p:blipFill>
        <p:spPr>
          <a:xfrm>
            <a:off x="387458" y="371959"/>
            <a:ext cx="11422250" cy="6121831"/>
          </a:xfrm>
        </p:spPr>
      </p:pic>
    </p:spTree>
    <p:extLst>
      <p:ext uri="{BB962C8B-B14F-4D97-AF65-F5344CB8AC3E}">
        <p14:creationId xmlns:p14="http://schemas.microsoft.com/office/powerpoint/2010/main" val="266289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59B241-22A0-E67F-1361-636A87C0277B}"/>
              </a:ext>
            </a:extLst>
          </p:cNvPr>
          <p:cNvSpPr>
            <a:spLocks noGrp="1"/>
          </p:cNvSpPr>
          <p:nvPr>
            <p:ph idx="1"/>
          </p:nvPr>
        </p:nvSpPr>
        <p:spPr>
          <a:xfrm>
            <a:off x="1066800" y="630780"/>
            <a:ext cx="10058400" cy="5661531"/>
          </a:xfrm>
        </p:spPr>
        <p:txBody>
          <a:bodyPr>
            <a:normAutofit/>
          </a:bodyPr>
          <a:lstStyle/>
          <a:p>
            <a:pPr marL="0" indent="0">
              <a:buNone/>
            </a:pPr>
            <a:r>
              <a:rPr lang="en-US" sz="2400" b="1" dirty="0"/>
              <a:t>A Voxel based unique virtual world where players can play, own, and monetize content and gaming experiences.</a:t>
            </a:r>
          </a:p>
          <a:p>
            <a:pPr marL="0" indent="0">
              <a:buNone/>
            </a:pPr>
            <a:endParaRPr lang="en-US" sz="2400" b="1" dirty="0"/>
          </a:p>
          <a:p>
            <a:r>
              <a:rPr lang="en-US" sz="1800" b="1" dirty="0"/>
              <a:t>A Play To Earn (P2E) game similar to Minecraft or Sandbox with an in-build Game Maker which will allow the Player to make complex games (puzzle and other genres) without any technical knowledge.</a:t>
            </a:r>
          </a:p>
          <a:p>
            <a:r>
              <a:rPr lang="en-US" sz="1800" b="1" dirty="0"/>
              <a:t>User Generated Game Design and Monetization is main focus of the this platform. Players are incentivized to not only Play-To-Earn (P2E), but also to build Games and Monetize them.</a:t>
            </a:r>
          </a:p>
          <a:p>
            <a:r>
              <a:rPr lang="en-US" sz="1800" b="1" dirty="0"/>
              <a:t> Inside this Platform we will have </a:t>
            </a:r>
            <a:r>
              <a:rPr lang="en-US" sz="1800" b="1" u="sng" dirty="0"/>
              <a:t> </a:t>
            </a:r>
            <a:r>
              <a:rPr lang="en-US" sz="1800" b="1" i="1" u="sng" dirty="0"/>
              <a:t>A Metaverse game, A Game Maker </a:t>
            </a:r>
            <a:r>
              <a:rPr lang="en-US" sz="1800" b="1" u="sng" dirty="0"/>
              <a:t>and </a:t>
            </a:r>
            <a:r>
              <a:rPr lang="en-US" sz="1800" b="1" i="1" u="sng" dirty="0"/>
              <a:t>NFT Game Marketplace</a:t>
            </a:r>
            <a:r>
              <a:rPr lang="en-US" sz="1800" b="1" dirty="0"/>
              <a:t> </a:t>
            </a:r>
          </a:p>
          <a:p>
            <a:r>
              <a:rPr lang="en-US" sz="1800" b="1" dirty="0"/>
              <a:t>Gamers are our main audience who will earn NFT by playing it, but also Creators who will build complex NFT games with templates, scripts and Visual Editors and monetize them through </a:t>
            </a:r>
            <a:r>
              <a:rPr lang="en-US" sz="1800" b="1" i="1" dirty="0"/>
              <a:t>NFT Game Marketplace</a:t>
            </a:r>
            <a:endParaRPr lang="en-IN" sz="1800" b="1" dirty="0"/>
          </a:p>
        </p:txBody>
      </p:sp>
    </p:spTree>
    <p:extLst>
      <p:ext uri="{BB962C8B-B14F-4D97-AF65-F5344CB8AC3E}">
        <p14:creationId xmlns:p14="http://schemas.microsoft.com/office/powerpoint/2010/main" val="222229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8">
            <a:extLst>
              <a:ext uri="{FF2B5EF4-FFF2-40B4-BE49-F238E27FC236}">
                <a16:creationId xmlns:a16="http://schemas.microsoft.com/office/drawing/2014/main" id="{528D5BF2-C54D-3748-1D36-F38886D8761F}"/>
              </a:ext>
            </a:extLst>
          </p:cNvPr>
          <p:cNvPicPr>
            <a:picLocks noGrp="1" noChangeAspect="1"/>
          </p:cNvPicPr>
          <p:nvPr>
            <p:ph idx="1"/>
          </p:nvPr>
        </p:nvPicPr>
        <p:blipFill>
          <a:blip r:embed="rId2"/>
          <a:stretch>
            <a:fillRect/>
          </a:stretch>
        </p:blipFill>
        <p:spPr>
          <a:xfrm>
            <a:off x="192499" y="254929"/>
            <a:ext cx="3894855" cy="5434090"/>
          </a:xfrm>
        </p:spPr>
      </p:pic>
      <p:pic>
        <p:nvPicPr>
          <p:cNvPr id="7" name="Picture 6">
            <a:extLst>
              <a:ext uri="{FF2B5EF4-FFF2-40B4-BE49-F238E27FC236}">
                <a16:creationId xmlns:a16="http://schemas.microsoft.com/office/drawing/2014/main" id="{12C164D4-4420-86E1-4453-D1DCB1EEA0D7}"/>
              </a:ext>
            </a:extLst>
          </p:cNvPr>
          <p:cNvPicPr>
            <a:picLocks noChangeAspect="1"/>
          </p:cNvPicPr>
          <p:nvPr/>
        </p:nvPicPr>
        <p:blipFill>
          <a:blip r:embed="rId3"/>
          <a:stretch>
            <a:fillRect/>
          </a:stretch>
        </p:blipFill>
        <p:spPr>
          <a:xfrm>
            <a:off x="4087354" y="254930"/>
            <a:ext cx="4169692" cy="2754293"/>
          </a:xfrm>
          <a:prstGeom prst="rect">
            <a:avLst/>
          </a:prstGeom>
        </p:spPr>
      </p:pic>
      <p:pic>
        <p:nvPicPr>
          <p:cNvPr id="9" name="Picture 8">
            <a:extLst>
              <a:ext uri="{FF2B5EF4-FFF2-40B4-BE49-F238E27FC236}">
                <a16:creationId xmlns:a16="http://schemas.microsoft.com/office/drawing/2014/main" id="{BEA7759F-5C98-2A77-EC22-743201EF1377}"/>
              </a:ext>
            </a:extLst>
          </p:cNvPr>
          <p:cNvPicPr>
            <a:picLocks noChangeAspect="1"/>
          </p:cNvPicPr>
          <p:nvPr/>
        </p:nvPicPr>
        <p:blipFill>
          <a:blip r:embed="rId4"/>
          <a:stretch>
            <a:fillRect/>
          </a:stretch>
        </p:blipFill>
        <p:spPr>
          <a:xfrm>
            <a:off x="4087354" y="3071216"/>
            <a:ext cx="4169692" cy="2617805"/>
          </a:xfrm>
          <a:prstGeom prst="rect">
            <a:avLst/>
          </a:prstGeom>
        </p:spPr>
      </p:pic>
      <p:pic>
        <p:nvPicPr>
          <p:cNvPr id="11" name="Picture 10">
            <a:extLst>
              <a:ext uri="{FF2B5EF4-FFF2-40B4-BE49-F238E27FC236}">
                <a16:creationId xmlns:a16="http://schemas.microsoft.com/office/drawing/2014/main" id="{9F4ECFC9-B79D-1367-85F2-9189E62197D8}"/>
              </a:ext>
            </a:extLst>
          </p:cNvPr>
          <p:cNvPicPr>
            <a:picLocks noChangeAspect="1"/>
          </p:cNvPicPr>
          <p:nvPr/>
        </p:nvPicPr>
        <p:blipFill rotWithShape="1">
          <a:blip r:embed="rId5"/>
          <a:srcRect l="35000" r="26780"/>
          <a:stretch/>
        </p:blipFill>
        <p:spPr>
          <a:xfrm>
            <a:off x="8257046" y="254929"/>
            <a:ext cx="3627072" cy="5434090"/>
          </a:xfrm>
          <a:prstGeom prst="rect">
            <a:avLst/>
          </a:prstGeom>
        </p:spPr>
      </p:pic>
      <p:sp>
        <p:nvSpPr>
          <p:cNvPr id="13" name="TextBox 12">
            <a:extLst>
              <a:ext uri="{FF2B5EF4-FFF2-40B4-BE49-F238E27FC236}">
                <a16:creationId xmlns:a16="http://schemas.microsoft.com/office/drawing/2014/main" id="{51489CC8-094F-7173-9355-B4E0BDAE2A70}"/>
              </a:ext>
            </a:extLst>
          </p:cNvPr>
          <p:cNvSpPr txBox="1"/>
          <p:nvPr/>
        </p:nvSpPr>
        <p:spPr>
          <a:xfrm>
            <a:off x="580423" y="861473"/>
            <a:ext cx="3314700" cy="769441"/>
          </a:xfrm>
          <a:prstGeom prst="rect">
            <a:avLst/>
          </a:prstGeom>
          <a:noFill/>
        </p:spPr>
        <p:txBody>
          <a:bodyPr wrap="square" rtlCol="0">
            <a:spAutoFit/>
          </a:bodyPr>
          <a:lstStyle/>
          <a:p>
            <a:r>
              <a:rPr lang="en-IN" sz="4400" b="1" dirty="0">
                <a:solidFill>
                  <a:schemeClr val="bg1"/>
                </a:solidFill>
                <a:highlight>
                  <a:srgbClr val="00FFFF"/>
                </a:highlight>
              </a:rPr>
              <a:t>The Game </a:t>
            </a:r>
          </a:p>
        </p:txBody>
      </p:sp>
      <p:sp>
        <p:nvSpPr>
          <p:cNvPr id="16" name="TextBox 15">
            <a:extLst>
              <a:ext uri="{FF2B5EF4-FFF2-40B4-BE49-F238E27FC236}">
                <a16:creationId xmlns:a16="http://schemas.microsoft.com/office/drawing/2014/main" id="{DB4FA184-A8C0-D283-DD99-8429B254B8C9}"/>
              </a:ext>
            </a:extLst>
          </p:cNvPr>
          <p:cNvSpPr txBox="1"/>
          <p:nvPr/>
        </p:nvSpPr>
        <p:spPr>
          <a:xfrm>
            <a:off x="580423" y="5758431"/>
            <a:ext cx="3075445" cy="646331"/>
          </a:xfrm>
          <a:prstGeom prst="rect">
            <a:avLst/>
          </a:prstGeom>
          <a:noFill/>
        </p:spPr>
        <p:txBody>
          <a:bodyPr wrap="square" rtlCol="0">
            <a:spAutoFit/>
          </a:bodyPr>
          <a:lstStyle/>
          <a:p>
            <a:r>
              <a:rPr lang="en-IN" sz="3600" b="1" dirty="0"/>
              <a:t>Metaverse</a:t>
            </a:r>
          </a:p>
        </p:txBody>
      </p:sp>
      <p:sp>
        <p:nvSpPr>
          <p:cNvPr id="17" name="TextBox 16">
            <a:extLst>
              <a:ext uri="{FF2B5EF4-FFF2-40B4-BE49-F238E27FC236}">
                <a16:creationId xmlns:a16="http://schemas.microsoft.com/office/drawing/2014/main" id="{54E2C3C7-DFE8-2A62-8A42-E865F272C190}"/>
              </a:ext>
            </a:extLst>
          </p:cNvPr>
          <p:cNvSpPr txBox="1"/>
          <p:nvPr/>
        </p:nvSpPr>
        <p:spPr>
          <a:xfrm>
            <a:off x="5094539" y="5769182"/>
            <a:ext cx="2002923" cy="646331"/>
          </a:xfrm>
          <a:prstGeom prst="rect">
            <a:avLst/>
          </a:prstGeom>
          <a:noFill/>
        </p:spPr>
        <p:txBody>
          <a:bodyPr wrap="square" rtlCol="0">
            <a:spAutoFit/>
          </a:bodyPr>
          <a:lstStyle/>
          <a:p>
            <a:r>
              <a:rPr lang="en-IN" sz="3600" b="1" dirty="0"/>
              <a:t>Puzzle</a:t>
            </a:r>
          </a:p>
        </p:txBody>
      </p:sp>
      <p:sp>
        <p:nvSpPr>
          <p:cNvPr id="18" name="TextBox 17">
            <a:extLst>
              <a:ext uri="{FF2B5EF4-FFF2-40B4-BE49-F238E27FC236}">
                <a16:creationId xmlns:a16="http://schemas.microsoft.com/office/drawing/2014/main" id="{1364280D-5F82-101A-F1AE-541C6DCD8258}"/>
              </a:ext>
            </a:extLst>
          </p:cNvPr>
          <p:cNvSpPr txBox="1"/>
          <p:nvPr/>
        </p:nvSpPr>
        <p:spPr>
          <a:xfrm>
            <a:off x="9069797" y="5758431"/>
            <a:ext cx="2652616" cy="646331"/>
          </a:xfrm>
          <a:prstGeom prst="rect">
            <a:avLst/>
          </a:prstGeom>
          <a:noFill/>
        </p:spPr>
        <p:txBody>
          <a:bodyPr wrap="square" rtlCol="0">
            <a:spAutoFit/>
          </a:bodyPr>
          <a:lstStyle/>
          <a:p>
            <a:r>
              <a:rPr lang="en-IN" sz="3600" b="1" dirty="0"/>
              <a:t>Mint NFT</a:t>
            </a:r>
          </a:p>
        </p:txBody>
      </p:sp>
      <p:sp>
        <p:nvSpPr>
          <p:cNvPr id="22" name="Arrow: Right 21">
            <a:extLst>
              <a:ext uri="{FF2B5EF4-FFF2-40B4-BE49-F238E27FC236}">
                <a16:creationId xmlns:a16="http://schemas.microsoft.com/office/drawing/2014/main" id="{8334C5E7-B628-02C8-677E-A53F56B8AF4B}"/>
              </a:ext>
            </a:extLst>
          </p:cNvPr>
          <p:cNvSpPr/>
          <p:nvPr/>
        </p:nvSpPr>
        <p:spPr>
          <a:xfrm>
            <a:off x="3124743" y="5689020"/>
            <a:ext cx="1744205" cy="6463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174ADFA5-F407-C7C1-6E0D-52D3B62B3175}"/>
              </a:ext>
            </a:extLst>
          </p:cNvPr>
          <p:cNvSpPr/>
          <p:nvPr/>
        </p:nvSpPr>
        <p:spPr>
          <a:xfrm>
            <a:off x="7097462" y="5689019"/>
            <a:ext cx="1744205" cy="646331"/>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82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E51EC909-1B2F-473A-9785-8732883A4A30}"/>
              </a:ext>
            </a:extLst>
          </p:cNvPr>
          <p:cNvPicPr>
            <a:picLocks noGrp="1" noChangeAspect="1"/>
          </p:cNvPicPr>
          <p:nvPr>
            <p:ph idx="1"/>
          </p:nvPr>
        </p:nvPicPr>
        <p:blipFill>
          <a:blip r:embed="rId2"/>
          <a:stretch>
            <a:fillRect/>
          </a:stretch>
        </p:blipFill>
        <p:spPr>
          <a:xfrm>
            <a:off x="356461" y="141599"/>
            <a:ext cx="5467851" cy="5546277"/>
          </a:xfrm>
        </p:spPr>
      </p:pic>
      <p:pic>
        <p:nvPicPr>
          <p:cNvPr id="17" name="Picture 16">
            <a:extLst>
              <a:ext uri="{FF2B5EF4-FFF2-40B4-BE49-F238E27FC236}">
                <a16:creationId xmlns:a16="http://schemas.microsoft.com/office/drawing/2014/main" id="{998C2E97-65F2-CF54-2AC2-7361EA5DBC57}"/>
              </a:ext>
            </a:extLst>
          </p:cNvPr>
          <p:cNvPicPr>
            <a:picLocks noChangeAspect="1"/>
          </p:cNvPicPr>
          <p:nvPr/>
        </p:nvPicPr>
        <p:blipFill>
          <a:blip r:embed="rId3"/>
          <a:stretch>
            <a:fillRect/>
          </a:stretch>
        </p:blipFill>
        <p:spPr>
          <a:xfrm>
            <a:off x="5824312" y="141599"/>
            <a:ext cx="6011227" cy="5546277"/>
          </a:xfrm>
          <a:prstGeom prst="rect">
            <a:avLst/>
          </a:prstGeom>
        </p:spPr>
      </p:pic>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235526" y="374076"/>
            <a:ext cx="3679674" cy="525519"/>
          </a:xfrm>
        </p:spPr>
        <p:txBody>
          <a:bodyPr>
            <a:normAutofit fontScale="90000"/>
          </a:bodyPr>
          <a:lstStyle/>
          <a:p>
            <a:pPr algn="ctr"/>
            <a:r>
              <a:rPr lang="en-US" dirty="0">
                <a:solidFill>
                  <a:schemeClr val="bg1"/>
                </a:solidFill>
                <a:highlight>
                  <a:srgbClr val="FF00FF"/>
                </a:highlight>
              </a:rPr>
              <a:t>Game Maker</a:t>
            </a:r>
          </a:p>
        </p:txBody>
      </p:sp>
      <p:sp>
        <p:nvSpPr>
          <p:cNvPr id="7" name="TextBox 6">
            <a:extLst>
              <a:ext uri="{FF2B5EF4-FFF2-40B4-BE49-F238E27FC236}">
                <a16:creationId xmlns:a16="http://schemas.microsoft.com/office/drawing/2014/main" id="{0C40D305-0FEA-AD7F-F1B0-E76A75C2CF48}"/>
              </a:ext>
            </a:extLst>
          </p:cNvPr>
          <p:cNvSpPr txBox="1"/>
          <p:nvPr/>
        </p:nvSpPr>
        <p:spPr>
          <a:xfrm>
            <a:off x="468000" y="5776038"/>
            <a:ext cx="4165993" cy="707886"/>
          </a:xfrm>
          <a:prstGeom prst="rect">
            <a:avLst/>
          </a:prstGeom>
          <a:noFill/>
        </p:spPr>
        <p:txBody>
          <a:bodyPr wrap="square" rtlCol="0">
            <a:spAutoFit/>
          </a:bodyPr>
          <a:lstStyle/>
          <a:p>
            <a:r>
              <a:rPr lang="en-US" sz="4000" dirty="0">
                <a:solidFill>
                  <a:schemeClr val="bg1"/>
                </a:solidFill>
                <a:highlight>
                  <a:srgbClr val="00FFFF"/>
                </a:highlight>
              </a:rPr>
              <a:t>Visual Scripting</a:t>
            </a:r>
            <a:endParaRPr lang="en-IN" sz="4000" dirty="0">
              <a:solidFill>
                <a:schemeClr val="bg1"/>
              </a:solidFill>
              <a:highlight>
                <a:srgbClr val="00FFFF"/>
              </a:highlight>
            </a:endParaRPr>
          </a:p>
        </p:txBody>
      </p:sp>
      <p:sp>
        <p:nvSpPr>
          <p:cNvPr id="11" name="TextBox 10">
            <a:extLst>
              <a:ext uri="{FF2B5EF4-FFF2-40B4-BE49-F238E27FC236}">
                <a16:creationId xmlns:a16="http://schemas.microsoft.com/office/drawing/2014/main" id="{623B5C6A-A3AE-3F8B-1242-58043D78EA57}"/>
              </a:ext>
            </a:extLst>
          </p:cNvPr>
          <p:cNvSpPr txBox="1"/>
          <p:nvPr/>
        </p:nvSpPr>
        <p:spPr>
          <a:xfrm>
            <a:off x="6096001" y="5884528"/>
            <a:ext cx="5628000" cy="584775"/>
          </a:xfrm>
          <a:prstGeom prst="rect">
            <a:avLst/>
          </a:prstGeom>
          <a:noFill/>
        </p:spPr>
        <p:txBody>
          <a:bodyPr wrap="square" rtlCol="0">
            <a:spAutoFit/>
          </a:bodyPr>
          <a:lstStyle/>
          <a:p>
            <a:r>
              <a:rPr lang="en-IN" sz="3200" b="1" dirty="0">
                <a:solidFill>
                  <a:srgbClr val="666666"/>
                </a:solidFill>
                <a:highlight>
                  <a:srgbClr val="000080"/>
                </a:highlight>
                <a:latin typeface="Source Sans Pro" panose="020B0604020202020204" pitchFamily="34" charset="0"/>
              </a:rPr>
              <a:t>L</a:t>
            </a:r>
            <a:r>
              <a:rPr lang="en-IN" sz="3200" b="1" i="0" dirty="0">
                <a:solidFill>
                  <a:srgbClr val="666666"/>
                </a:solidFill>
                <a:effectLst/>
                <a:highlight>
                  <a:srgbClr val="000080"/>
                </a:highlight>
                <a:latin typeface="Source Sans Pro" panose="020B0604020202020204" pitchFamily="34" charset="0"/>
              </a:rPr>
              <a:t>ego-style code blocks</a:t>
            </a:r>
            <a:endParaRPr lang="en-IN" sz="3200" dirty="0">
              <a:solidFill>
                <a:schemeClr val="bg1"/>
              </a:solidFill>
              <a:highlight>
                <a:srgbClr val="000080"/>
              </a:highlight>
            </a:endParaRPr>
          </a:p>
        </p:txBody>
      </p:sp>
    </p:spTree>
    <p:extLst>
      <p:ext uri="{BB962C8B-B14F-4D97-AF65-F5344CB8AC3E}">
        <p14:creationId xmlns:p14="http://schemas.microsoft.com/office/powerpoint/2010/main" val="4152761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C47561D-1ADB-A817-8A15-63BD3906BFBA}"/>
              </a:ext>
            </a:extLst>
          </p:cNvPr>
          <p:cNvPicPr>
            <a:picLocks noGrp="1" noChangeAspect="1"/>
          </p:cNvPicPr>
          <p:nvPr>
            <p:ph idx="1"/>
          </p:nvPr>
        </p:nvPicPr>
        <p:blipFill>
          <a:blip r:embed="rId2"/>
          <a:stretch>
            <a:fillRect/>
          </a:stretch>
        </p:blipFill>
        <p:spPr>
          <a:xfrm>
            <a:off x="492773" y="521188"/>
            <a:ext cx="4418662" cy="5813624"/>
          </a:xfrm>
        </p:spPr>
      </p:pic>
      <p:pic>
        <p:nvPicPr>
          <p:cNvPr id="9" name="Picture 8">
            <a:extLst>
              <a:ext uri="{FF2B5EF4-FFF2-40B4-BE49-F238E27FC236}">
                <a16:creationId xmlns:a16="http://schemas.microsoft.com/office/drawing/2014/main" id="{86635B96-7446-356D-1AD2-C534F494BF36}"/>
              </a:ext>
            </a:extLst>
          </p:cNvPr>
          <p:cNvPicPr>
            <a:picLocks noChangeAspect="1"/>
          </p:cNvPicPr>
          <p:nvPr/>
        </p:nvPicPr>
        <p:blipFill>
          <a:blip r:embed="rId3"/>
          <a:stretch>
            <a:fillRect/>
          </a:stretch>
        </p:blipFill>
        <p:spPr>
          <a:xfrm>
            <a:off x="4953000" y="521188"/>
            <a:ext cx="6746227" cy="4416858"/>
          </a:xfrm>
          <a:prstGeom prst="rect">
            <a:avLst/>
          </a:prstGeom>
        </p:spPr>
      </p:pic>
      <p:sp>
        <p:nvSpPr>
          <p:cNvPr id="11" name="Title 10">
            <a:extLst>
              <a:ext uri="{FF2B5EF4-FFF2-40B4-BE49-F238E27FC236}">
                <a16:creationId xmlns:a16="http://schemas.microsoft.com/office/drawing/2014/main" id="{DA31574B-21BE-D3B1-19C3-BBB1D05D0A89}"/>
              </a:ext>
            </a:extLst>
          </p:cNvPr>
          <p:cNvSpPr>
            <a:spLocks noGrp="1"/>
          </p:cNvSpPr>
          <p:nvPr>
            <p:ph type="title"/>
          </p:nvPr>
        </p:nvSpPr>
        <p:spPr>
          <a:xfrm>
            <a:off x="5181600" y="4843806"/>
            <a:ext cx="6704662" cy="1371600"/>
          </a:xfrm>
        </p:spPr>
        <p:txBody>
          <a:bodyPr>
            <a:normAutofit/>
          </a:bodyPr>
          <a:lstStyle/>
          <a:p>
            <a:r>
              <a:rPr lang="en-IN" sz="5400" b="1" i="1" u="sng" dirty="0"/>
              <a:t>NFT Marketplace</a:t>
            </a:r>
          </a:p>
        </p:txBody>
      </p:sp>
      <p:sp>
        <p:nvSpPr>
          <p:cNvPr id="12" name="Title 10">
            <a:extLst>
              <a:ext uri="{FF2B5EF4-FFF2-40B4-BE49-F238E27FC236}">
                <a16:creationId xmlns:a16="http://schemas.microsoft.com/office/drawing/2014/main" id="{6C2418E2-E132-6FF7-4E8F-CF0A7F4FD938}"/>
              </a:ext>
            </a:extLst>
          </p:cNvPr>
          <p:cNvSpPr txBox="1">
            <a:spLocks/>
          </p:cNvSpPr>
          <p:nvPr/>
        </p:nvSpPr>
        <p:spPr>
          <a:xfrm>
            <a:off x="596683" y="521188"/>
            <a:ext cx="3712081"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IN" b="1" i="1" dirty="0">
                <a:solidFill>
                  <a:schemeClr val="bg1"/>
                </a:solidFill>
              </a:rPr>
              <a:t>NFT Game</a:t>
            </a:r>
          </a:p>
          <a:p>
            <a:r>
              <a:rPr lang="en-IN" b="1" i="1" dirty="0">
                <a:solidFill>
                  <a:schemeClr val="bg1"/>
                </a:solidFill>
              </a:rPr>
              <a:t>Marketplace</a:t>
            </a:r>
          </a:p>
        </p:txBody>
      </p:sp>
    </p:spTree>
    <p:extLst>
      <p:ext uri="{BB962C8B-B14F-4D97-AF65-F5344CB8AC3E}">
        <p14:creationId xmlns:p14="http://schemas.microsoft.com/office/powerpoint/2010/main" val="500333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371959"/>
            <a:ext cx="10058400" cy="821410"/>
          </a:xfrm>
        </p:spPr>
        <p:txBody>
          <a:bodyPr>
            <a:normAutofit/>
          </a:bodyPr>
          <a:lstStyle/>
          <a:p>
            <a:pPr algn="ctr"/>
            <a:r>
              <a:rPr lang="en-US" dirty="0"/>
              <a:t>Target Audience</a:t>
            </a:r>
          </a:p>
        </p:txBody>
      </p:sp>
      <p:pic>
        <p:nvPicPr>
          <p:cNvPr id="7" name="Content Placeholder 6">
            <a:extLst>
              <a:ext uri="{FF2B5EF4-FFF2-40B4-BE49-F238E27FC236}">
                <a16:creationId xmlns:a16="http://schemas.microsoft.com/office/drawing/2014/main" id="{CB8ECEE1-1810-390F-E0E5-384EDA696102}"/>
              </a:ext>
            </a:extLst>
          </p:cNvPr>
          <p:cNvPicPr>
            <a:picLocks noGrp="1" noChangeAspect="1"/>
          </p:cNvPicPr>
          <p:nvPr>
            <p:ph idx="1"/>
          </p:nvPr>
        </p:nvPicPr>
        <p:blipFill>
          <a:blip r:embed="rId2"/>
          <a:stretch>
            <a:fillRect/>
          </a:stretch>
        </p:blipFill>
        <p:spPr>
          <a:xfrm>
            <a:off x="604080" y="1504156"/>
            <a:ext cx="5145556" cy="3849687"/>
          </a:xfrm>
        </p:spPr>
      </p:pic>
      <p:pic>
        <p:nvPicPr>
          <p:cNvPr id="9" name="Picture 8">
            <a:extLst>
              <a:ext uri="{FF2B5EF4-FFF2-40B4-BE49-F238E27FC236}">
                <a16:creationId xmlns:a16="http://schemas.microsoft.com/office/drawing/2014/main" id="{DA9C2728-C8E3-A8AD-5FD2-3871C3C8F8CF}"/>
              </a:ext>
            </a:extLst>
          </p:cNvPr>
          <p:cNvPicPr>
            <a:picLocks noChangeAspect="1"/>
          </p:cNvPicPr>
          <p:nvPr/>
        </p:nvPicPr>
        <p:blipFill>
          <a:blip r:embed="rId3"/>
          <a:stretch>
            <a:fillRect/>
          </a:stretch>
        </p:blipFill>
        <p:spPr>
          <a:xfrm>
            <a:off x="6241470" y="1504155"/>
            <a:ext cx="5346450" cy="3849687"/>
          </a:xfrm>
          <a:prstGeom prst="rect">
            <a:avLst/>
          </a:prstGeom>
        </p:spPr>
      </p:pic>
      <p:sp>
        <p:nvSpPr>
          <p:cNvPr id="3" name="TextBox 2">
            <a:extLst>
              <a:ext uri="{FF2B5EF4-FFF2-40B4-BE49-F238E27FC236}">
                <a16:creationId xmlns:a16="http://schemas.microsoft.com/office/drawing/2014/main" id="{6657879E-76CF-B409-12C5-FC1D7B0407BF}"/>
              </a:ext>
            </a:extLst>
          </p:cNvPr>
          <p:cNvSpPr txBox="1"/>
          <p:nvPr/>
        </p:nvSpPr>
        <p:spPr>
          <a:xfrm>
            <a:off x="2107769" y="5579389"/>
            <a:ext cx="2495227" cy="707886"/>
          </a:xfrm>
          <a:prstGeom prst="rect">
            <a:avLst/>
          </a:prstGeom>
          <a:noFill/>
        </p:spPr>
        <p:txBody>
          <a:bodyPr wrap="square" rtlCol="0">
            <a:spAutoFit/>
          </a:bodyPr>
          <a:lstStyle/>
          <a:p>
            <a:r>
              <a:rPr lang="en-US" sz="4000" b="1" dirty="0">
                <a:highlight>
                  <a:srgbClr val="00FF00"/>
                </a:highlight>
              </a:rPr>
              <a:t>Gamers</a:t>
            </a:r>
            <a:endParaRPr lang="en-IN" sz="4000" b="1" dirty="0">
              <a:highlight>
                <a:srgbClr val="00FF00"/>
              </a:highlight>
            </a:endParaRPr>
          </a:p>
        </p:txBody>
      </p:sp>
      <p:sp>
        <p:nvSpPr>
          <p:cNvPr id="6" name="TextBox 5">
            <a:extLst>
              <a:ext uri="{FF2B5EF4-FFF2-40B4-BE49-F238E27FC236}">
                <a16:creationId xmlns:a16="http://schemas.microsoft.com/office/drawing/2014/main" id="{09FD11C5-CAE9-8ED1-1B5A-69AF2E912741}"/>
              </a:ext>
            </a:extLst>
          </p:cNvPr>
          <p:cNvSpPr txBox="1"/>
          <p:nvPr/>
        </p:nvSpPr>
        <p:spPr>
          <a:xfrm>
            <a:off x="6664272" y="5579389"/>
            <a:ext cx="5160936" cy="707886"/>
          </a:xfrm>
          <a:prstGeom prst="rect">
            <a:avLst/>
          </a:prstGeom>
          <a:noFill/>
        </p:spPr>
        <p:txBody>
          <a:bodyPr wrap="square" rtlCol="0">
            <a:spAutoFit/>
          </a:bodyPr>
          <a:lstStyle/>
          <a:p>
            <a:r>
              <a:rPr lang="en-US" sz="4000" b="1" dirty="0">
                <a:highlight>
                  <a:srgbClr val="00FF00"/>
                </a:highlight>
              </a:rPr>
              <a:t>Game Creators</a:t>
            </a:r>
            <a:endParaRPr lang="en-IN" sz="4000" b="1" dirty="0">
              <a:highlight>
                <a:srgbClr val="00FF00"/>
              </a:highlight>
            </a:endParaRPr>
          </a:p>
        </p:txBody>
      </p:sp>
    </p:spTree>
    <p:extLst>
      <p:ext uri="{BB962C8B-B14F-4D97-AF65-F5344CB8AC3E}">
        <p14:creationId xmlns:p14="http://schemas.microsoft.com/office/powerpoint/2010/main" val="25212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8CF5-06E7-54B2-3BA1-54D4B048843E}"/>
              </a:ext>
            </a:extLst>
          </p:cNvPr>
          <p:cNvSpPr>
            <a:spLocks noGrp="1"/>
          </p:cNvSpPr>
          <p:nvPr>
            <p:ph type="title"/>
          </p:nvPr>
        </p:nvSpPr>
        <p:spPr>
          <a:xfrm>
            <a:off x="623455" y="749967"/>
            <a:ext cx="10947204" cy="889763"/>
          </a:xfrm>
        </p:spPr>
        <p:txBody>
          <a:bodyPr/>
          <a:lstStyle/>
          <a:p>
            <a:endParaRPr lang="en-IN" dirty="0"/>
          </a:p>
        </p:txBody>
      </p:sp>
      <p:pic>
        <p:nvPicPr>
          <p:cNvPr id="5" name="Content Placeholder 4">
            <a:extLst>
              <a:ext uri="{FF2B5EF4-FFF2-40B4-BE49-F238E27FC236}">
                <a16:creationId xmlns:a16="http://schemas.microsoft.com/office/drawing/2014/main" id="{18FF462E-7EC6-2A6E-3435-D1EDD76D815C}"/>
              </a:ext>
            </a:extLst>
          </p:cNvPr>
          <p:cNvPicPr>
            <a:picLocks noGrp="1" noChangeAspect="1"/>
          </p:cNvPicPr>
          <p:nvPr>
            <p:ph idx="1"/>
          </p:nvPr>
        </p:nvPicPr>
        <p:blipFill>
          <a:blip r:embed="rId2"/>
          <a:stretch>
            <a:fillRect/>
          </a:stretch>
        </p:blipFill>
        <p:spPr>
          <a:xfrm>
            <a:off x="388191" y="316923"/>
            <a:ext cx="3699163" cy="5372099"/>
          </a:xfrm>
        </p:spPr>
      </p:pic>
      <p:pic>
        <p:nvPicPr>
          <p:cNvPr id="7" name="Picture 6">
            <a:extLst>
              <a:ext uri="{FF2B5EF4-FFF2-40B4-BE49-F238E27FC236}">
                <a16:creationId xmlns:a16="http://schemas.microsoft.com/office/drawing/2014/main" id="{12C164D4-4420-86E1-4453-D1DCB1EEA0D7}"/>
              </a:ext>
            </a:extLst>
          </p:cNvPr>
          <p:cNvPicPr>
            <a:picLocks noChangeAspect="1"/>
          </p:cNvPicPr>
          <p:nvPr/>
        </p:nvPicPr>
        <p:blipFill>
          <a:blip r:embed="rId3"/>
          <a:stretch>
            <a:fillRect/>
          </a:stretch>
        </p:blipFill>
        <p:spPr>
          <a:xfrm>
            <a:off x="4087354" y="316923"/>
            <a:ext cx="4169692" cy="2754293"/>
          </a:xfrm>
          <a:prstGeom prst="rect">
            <a:avLst/>
          </a:prstGeom>
        </p:spPr>
      </p:pic>
      <p:pic>
        <p:nvPicPr>
          <p:cNvPr id="9" name="Picture 8">
            <a:extLst>
              <a:ext uri="{FF2B5EF4-FFF2-40B4-BE49-F238E27FC236}">
                <a16:creationId xmlns:a16="http://schemas.microsoft.com/office/drawing/2014/main" id="{BEA7759F-5C98-2A77-EC22-743201EF1377}"/>
              </a:ext>
            </a:extLst>
          </p:cNvPr>
          <p:cNvPicPr>
            <a:picLocks noChangeAspect="1"/>
          </p:cNvPicPr>
          <p:nvPr/>
        </p:nvPicPr>
        <p:blipFill>
          <a:blip r:embed="rId4"/>
          <a:stretch>
            <a:fillRect/>
          </a:stretch>
        </p:blipFill>
        <p:spPr>
          <a:xfrm>
            <a:off x="4087354" y="3071216"/>
            <a:ext cx="4169692" cy="2617805"/>
          </a:xfrm>
          <a:prstGeom prst="rect">
            <a:avLst/>
          </a:prstGeom>
        </p:spPr>
      </p:pic>
      <p:pic>
        <p:nvPicPr>
          <p:cNvPr id="11" name="Picture 10">
            <a:extLst>
              <a:ext uri="{FF2B5EF4-FFF2-40B4-BE49-F238E27FC236}">
                <a16:creationId xmlns:a16="http://schemas.microsoft.com/office/drawing/2014/main" id="{9F4ECFC9-B79D-1367-85F2-9189E62197D8}"/>
              </a:ext>
            </a:extLst>
          </p:cNvPr>
          <p:cNvPicPr>
            <a:picLocks noChangeAspect="1"/>
          </p:cNvPicPr>
          <p:nvPr/>
        </p:nvPicPr>
        <p:blipFill rotWithShape="1">
          <a:blip r:embed="rId5"/>
          <a:srcRect l="35000" r="26780"/>
          <a:stretch/>
        </p:blipFill>
        <p:spPr>
          <a:xfrm>
            <a:off x="8235898" y="335973"/>
            <a:ext cx="3627072" cy="5333997"/>
          </a:xfrm>
          <a:prstGeom prst="rect">
            <a:avLst/>
          </a:prstGeom>
        </p:spPr>
      </p:pic>
      <p:sp>
        <p:nvSpPr>
          <p:cNvPr id="13" name="TextBox 12">
            <a:extLst>
              <a:ext uri="{FF2B5EF4-FFF2-40B4-BE49-F238E27FC236}">
                <a16:creationId xmlns:a16="http://schemas.microsoft.com/office/drawing/2014/main" id="{51489CC8-094F-7173-9355-B4E0BDAE2A70}"/>
              </a:ext>
            </a:extLst>
          </p:cNvPr>
          <p:cNvSpPr txBox="1"/>
          <p:nvPr/>
        </p:nvSpPr>
        <p:spPr>
          <a:xfrm>
            <a:off x="580423" y="861473"/>
            <a:ext cx="3314700" cy="769441"/>
          </a:xfrm>
          <a:prstGeom prst="rect">
            <a:avLst/>
          </a:prstGeom>
          <a:noFill/>
        </p:spPr>
        <p:txBody>
          <a:bodyPr wrap="square" rtlCol="0">
            <a:spAutoFit/>
          </a:bodyPr>
          <a:lstStyle/>
          <a:p>
            <a:r>
              <a:rPr lang="en-IN" sz="4400" b="1" dirty="0">
                <a:solidFill>
                  <a:schemeClr val="bg1"/>
                </a:solidFill>
                <a:highlight>
                  <a:srgbClr val="00FFFF"/>
                </a:highlight>
              </a:rPr>
              <a:t>Game Play</a:t>
            </a:r>
          </a:p>
        </p:txBody>
      </p:sp>
      <p:sp>
        <p:nvSpPr>
          <p:cNvPr id="16" name="TextBox 15">
            <a:extLst>
              <a:ext uri="{FF2B5EF4-FFF2-40B4-BE49-F238E27FC236}">
                <a16:creationId xmlns:a16="http://schemas.microsoft.com/office/drawing/2014/main" id="{DB4FA184-A8C0-D283-DD99-8429B254B8C9}"/>
              </a:ext>
            </a:extLst>
          </p:cNvPr>
          <p:cNvSpPr txBox="1"/>
          <p:nvPr/>
        </p:nvSpPr>
        <p:spPr>
          <a:xfrm>
            <a:off x="580423" y="5758431"/>
            <a:ext cx="3075445" cy="646331"/>
          </a:xfrm>
          <a:prstGeom prst="rect">
            <a:avLst/>
          </a:prstGeom>
          <a:noFill/>
        </p:spPr>
        <p:txBody>
          <a:bodyPr wrap="square" rtlCol="0">
            <a:spAutoFit/>
          </a:bodyPr>
          <a:lstStyle/>
          <a:p>
            <a:r>
              <a:rPr lang="en-IN" sz="3600" b="1" dirty="0"/>
              <a:t>Metaverse</a:t>
            </a:r>
          </a:p>
        </p:txBody>
      </p:sp>
      <p:sp>
        <p:nvSpPr>
          <p:cNvPr id="17" name="TextBox 16">
            <a:extLst>
              <a:ext uri="{FF2B5EF4-FFF2-40B4-BE49-F238E27FC236}">
                <a16:creationId xmlns:a16="http://schemas.microsoft.com/office/drawing/2014/main" id="{54E2C3C7-DFE8-2A62-8A42-E865F272C190}"/>
              </a:ext>
            </a:extLst>
          </p:cNvPr>
          <p:cNvSpPr txBox="1"/>
          <p:nvPr/>
        </p:nvSpPr>
        <p:spPr>
          <a:xfrm>
            <a:off x="5094539" y="5769182"/>
            <a:ext cx="2002923" cy="646331"/>
          </a:xfrm>
          <a:prstGeom prst="rect">
            <a:avLst/>
          </a:prstGeom>
          <a:noFill/>
        </p:spPr>
        <p:txBody>
          <a:bodyPr wrap="square" rtlCol="0">
            <a:spAutoFit/>
          </a:bodyPr>
          <a:lstStyle/>
          <a:p>
            <a:r>
              <a:rPr lang="en-IN" sz="3600" b="1" dirty="0"/>
              <a:t>Puzzle</a:t>
            </a:r>
          </a:p>
        </p:txBody>
      </p:sp>
      <p:sp>
        <p:nvSpPr>
          <p:cNvPr id="18" name="TextBox 17">
            <a:extLst>
              <a:ext uri="{FF2B5EF4-FFF2-40B4-BE49-F238E27FC236}">
                <a16:creationId xmlns:a16="http://schemas.microsoft.com/office/drawing/2014/main" id="{1364280D-5F82-101A-F1AE-541C6DCD8258}"/>
              </a:ext>
            </a:extLst>
          </p:cNvPr>
          <p:cNvSpPr txBox="1"/>
          <p:nvPr/>
        </p:nvSpPr>
        <p:spPr>
          <a:xfrm>
            <a:off x="9069797" y="5758431"/>
            <a:ext cx="2652616" cy="646331"/>
          </a:xfrm>
          <a:prstGeom prst="rect">
            <a:avLst/>
          </a:prstGeom>
          <a:noFill/>
        </p:spPr>
        <p:txBody>
          <a:bodyPr wrap="square" rtlCol="0">
            <a:spAutoFit/>
          </a:bodyPr>
          <a:lstStyle/>
          <a:p>
            <a:r>
              <a:rPr lang="en-IN" sz="3600" b="1" dirty="0"/>
              <a:t>Mint NFT</a:t>
            </a:r>
          </a:p>
        </p:txBody>
      </p:sp>
      <p:sp>
        <p:nvSpPr>
          <p:cNvPr id="19" name="Arrow: Right 18">
            <a:extLst>
              <a:ext uri="{FF2B5EF4-FFF2-40B4-BE49-F238E27FC236}">
                <a16:creationId xmlns:a16="http://schemas.microsoft.com/office/drawing/2014/main" id="{DE52AAF1-677C-3FEB-C054-4AA4A597FCB6}"/>
              </a:ext>
            </a:extLst>
          </p:cNvPr>
          <p:cNvSpPr/>
          <p:nvPr/>
        </p:nvSpPr>
        <p:spPr>
          <a:xfrm>
            <a:off x="3061855" y="2856974"/>
            <a:ext cx="1744205" cy="6463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DE93B885-2A13-D90F-63EA-14287CEAA4E8}"/>
              </a:ext>
            </a:extLst>
          </p:cNvPr>
          <p:cNvSpPr/>
          <p:nvPr/>
        </p:nvSpPr>
        <p:spPr>
          <a:xfrm>
            <a:off x="7496777" y="2816294"/>
            <a:ext cx="1744205" cy="646331"/>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8334C5E7-B628-02C8-677E-A53F56B8AF4B}"/>
              </a:ext>
            </a:extLst>
          </p:cNvPr>
          <p:cNvSpPr/>
          <p:nvPr/>
        </p:nvSpPr>
        <p:spPr>
          <a:xfrm>
            <a:off x="3124743" y="5689020"/>
            <a:ext cx="1744205" cy="6463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174ADFA5-F407-C7C1-6E0D-52D3B62B3175}"/>
              </a:ext>
            </a:extLst>
          </p:cNvPr>
          <p:cNvSpPr/>
          <p:nvPr/>
        </p:nvSpPr>
        <p:spPr>
          <a:xfrm>
            <a:off x="7097462" y="5689019"/>
            <a:ext cx="1744205" cy="646331"/>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Left 2">
            <a:extLst>
              <a:ext uri="{FF2B5EF4-FFF2-40B4-BE49-F238E27FC236}">
                <a16:creationId xmlns:a16="http://schemas.microsoft.com/office/drawing/2014/main" id="{7B3B52F0-2E20-B228-BEB7-54F64B283E82}"/>
              </a:ext>
            </a:extLst>
          </p:cNvPr>
          <p:cNvSpPr/>
          <p:nvPr/>
        </p:nvSpPr>
        <p:spPr>
          <a:xfrm>
            <a:off x="3157310" y="4531512"/>
            <a:ext cx="5912487" cy="646331"/>
          </a:xfrm>
          <a:prstGeom prst="lef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149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9EB8-A892-82BB-A279-A239AD25F586}"/>
              </a:ext>
            </a:extLst>
          </p:cNvPr>
          <p:cNvSpPr>
            <a:spLocks noGrp="1"/>
          </p:cNvSpPr>
          <p:nvPr>
            <p:ph type="title"/>
          </p:nvPr>
        </p:nvSpPr>
        <p:spPr>
          <a:xfrm>
            <a:off x="415871" y="428009"/>
            <a:ext cx="10058400" cy="703367"/>
          </a:xfrm>
        </p:spPr>
        <p:txBody>
          <a:bodyPr/>
          <a:lstStyle/>
          <a:p>
            <a:r>
              <a:rPr lang="en-IN" dirty="0"/>
              <a:t>Future Road Map</a:t>
            </a:r>
          </a:p>
        </p:txBody>
      </p:sp>
      <p:pic>
        <p:nvPicPr>
          <p:cNvPr id="5" name="Content Placeholder 4">
            <a:extLst>
              <a:ext uri="{FF2B5EF4-FFF2-40B4-BE49-F238E27FC236}">
                <a16:creationId xmlns:a16="http://schemas.microsoft.com/office/drawing/2014/main" id="{7F2E42AB-3444-DE36-040B-DF95DB352897}"/>
              </a:ext>
            </a:extLst>
          </p:cNvPr>
          <p:cNvPicPr>
            <a:picLocks noGrp="1" noChangeAspect="1"/>
          </p:cNvPicPr>
          <p:nvPr>
            <p:ph idx="1"/>
          </p:nvPr>
        </p:nvPicPr>
        <p:blipFill>
          <a:blip r:embed="rId2"/>
          <a:stretch>
            <a:fillRect/>
          </a:stretch>
        </p:blipFill>
        <p:spPr>
          <a:xfrm>
            <a:off x="573437" y="1879018"/>
            <a:ext cx="10879810" cy="4382298"/>
          </a:xfrm>
        </p:spPr>
      </p:pic>
      <p:sp>
        <p:nvSpPr>
          <p:cNvPr id="6" name="TextBox 5">
            <a:extLst>
              <a:ext uri="{FF2B5EF4-FFF2-40B4-BE49-F238E27FC236}">
                <a16:creationId xmlns:a16="http://schemas.microsoft.com/office/drawing/2014/main" id="{ED56725F-130A-FB23-A2A7-9B1BBC950372}"/>
              </a:ext>
            </a:extLst>
          </p:cNvPr>
          <p:cNvSpPr txBox="1"/>
          <p:nvPr/>
        </p:nvSpPr>
        <p:spPr>
          <a:xfrm>
            <a:off x="415870" y="1355797"/>
            <a:ext cx="5680129" cy="523220"/>
          </a:xfrm>
          <a:prstGeom prst="rect">
            <a:avLst/>
          </a:prstGeom>
          <a:noFill/>
        </p:spPr>
        <p:txBody>
          <a:bodyPr wrap="square">
            <a:spAutoFit/>
          </a:bodyPr>
          <a:lstStyle/>
          <a:p>
            <a:r>
              <a:rPr lang="en-IN" sz="2800" b="1" i="0" dirty="0">
                <a:solidFill>
                  <a:srgbClr val="C9D1D9"/>
                </a:solidFill>
                <a:effectLst/>
                <a:highlight>
                  <a:srgbClr val="0000FF"/>
                </a:highlight>
                <a:latin typeface="-apple-system"/>
              </a:rPr>
              <a:t>Real-Time NFT Card Battle System</a:t>
            </a:r>
            <a:endParaRPr lang="en-IN" sz="2800" dirty="0">
              <a:highlight>
                <a:srgbClr val="0000FF"/>
              </a:highlight>
            </a:endParaRPr>
          </a:p>
        </p:txBody>
      </p:sp>
    </p:spTree>
    <p:extLst>
      <p:ext uri="{BB962C8B-B14F-4D97-AF65-F5344CB8AC3E}">
        <p14:creationId xmlns:p14="http://schemas.microsoft.com/office/powerpoint/2010/main" val="313120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C9F485-0A76-5C35-32B0-983CB37B554A}"/>
              </a:ext>
            </a:extLst>
          </p:cNvPr>
          <p:cNvPicPr>
            <a:picLocks noGrp="1" noChangeAspect="1"/>
          </p:cNvPicPr>
          <p:nvPr>
            <p:ph idx="1"/>
          </p:nvPr>
        </p:nvPicPr>
        <p:blipFill>
          <a:blip r:embed="rId3"/>
          <a:stretch>
            <a:fillRect/>
          </a:stretch>
        </p:blipFill>
        <p:spPr>
          <a:xfrm>
            <a:off x="219665" y="961936"/>
            <a:ext cx="2693541" cy="5221287"/>
          </a:xfrm>
        </p:spPr>
      </p:pic>
      <p:pic>
        <p:nvPicPr>
          <p:cNvPr id="7" name="Picture 6">
            <a:extLst>
              <a:ext uri="{FF2B5EF4-FFF2-40B4-BE49-F238E27FC236}">
                <a16:creationId xmlns:a16="http://schemas.microsoft.com/office/drawing/2014/main" id="{8F170ED0-8E3D-D868-8596-8266DAED06E4}"/>
              </a:ext>
            </a:extLst>
          </p:cNvPr>
          <p:cNvPicPr>
            <a:picLocks noChangeAspect="1"/>
          </p:cNvPicPr>
          <p:nvPr/>
        </p:nvPicPr>
        <p:blipFill rotWithShape="1">
          <a:blip r:embed="rId4"/>
          <a:srcRect l="35544" t="11525" r="6405" b="4633"/>
          <a:stretch/>
        </p:blipFill>
        <p:spPr>
          <a:xfrm>
            <a:off x="2913206" y="961936"/>
            <a:ext cx="4198515" cy="5221287"/>
          </a:xfrm>
          <a:prstGeom prst="rect">
            <a:avLst/>
          </a:prstGeom>
        </p:spPr>
      </p:pic>
      <p:pic>
        <p:nvPicPr>
          <p:cNvPr id="9" name="Picture 8">
            <a:extLst>
              <a:ext uri="{FF2B5EF4-FFF2-40B4-BE49-F238E27FC236}">
                <a16:creationId xmlns:a16="http://schemas.microsoft.com/office/drawing/2014/main" id="{4FBE0267-349D-ADCF-695B-9185754A7B84}"/>
              </a:ext>
            </a:extLst>
          </p:cNvPr>
          <p:cNvPicPr>
            <a:picLocks noChangeAspect="1"/>
          </p:cNvPicPr>
          <p:nvPr/>
        </p:nvPicPr>
        <p:blipFill>
          <a:blip r:embed="rId5"/>
          <a:stretch>
            <a:fillRect/>
          </a:stretch>
        </p:blipFill>
        <p:spPr>
          <a:xfrm>
            <a:off x="7111721" y="961936"/>
            <a:ext cx="4867996" cy="5221287"/>
          </a:xfrm>
          <a:prstGeom prst="rect">
            <a:avLst/>
          </a:prstGeom>
        </p:spPr>
      </p:pic>
      <p:sp>
        <p:nvSpPr>
          <p:cNvPr id="10" name="TextBox 9">
            <a:extLst>
              <a:ext uri="{FF2B5EF4-FFF2-40B4-BE49-F238E27FC236}">
                <a16:creationId xmlns:a16="http://schemas.microsoft.com/office/drawing/2014/main" id="{1CE07096-445D-22D6-DC17-DDE35DCC3E78}"/>
              </a:ext>
            </a:extLst>
          </p:cNvPr>
          <p:cNvSpPr txBox="1"/>
          <p:nvPr/>
        </p:nvSpPr>
        <p:spPr>
          <a:xfrm>
            <a:off x="127267" y="6139558"/>
            <a:ext cx="2693541" cy="461665"/>
          </a:xfrm>
          <a:prstGeom prst="rect">
            <a:avLst/>
          </a:prstGeom>
          <a:noFill/>
        </p:spPr>
        <p:txBody>
          <a:bodyPr wrap="square" rtlCol="0">
            <a:spAutoFit/>
          </a:bodyPr>
          <a:lstStyle/>
          <a:p>
            <a:r>
              <a:rPr lang="en-US" sz="2400" dirty="0">
                <a:highlight>
                  <a:srgbClr val="00FFFF"/>
                </a:highlight>
              </a:rPr>
              <a:t>Advanced NFTs</a:t>
            </a:r>
            <a:endParaRPr lang="en-IN" sz="2400" dirty="0">
              <a:highlight>
                <a:srgbClr val="00FFFF"/>
              </a:highlight>
            </a:endParaRPr>
          </a:p>
        </p:txBody>
      </p:sp>
      <p:sp>
        <p:nvSpPr>
          <p:cNvPr id="12" name="TextBox 11">
            <a:extLst>
              <a:ext uri="{FF2B5EF4-FFF2-40B4-BE49-F238E27FC236}">
                <a16:creationId xmlns:a16="http://schemas.microsoft.com/office/drawing/2014/main" id="{A2CCE135-F969-7857-849D-67FA2BA3AA7A}"/>
              </a:ext>
            </a:extLst>
          </p:cNvPr>
          <p:cNvSpPr txBox="1"/>
          <p:nvPr/>
        </p:nvSpPr>
        <p:spPr>
          <a:xfrm>
            <a:off x="2945097" y="6139558"/>
            <a:ext cx="4309003" cy="415498"/>
          </a:xfrm>
          <a:prstGeom prst="rect">
            <a:avLst/>
          </a:prstGeom>
          <a:noFill/>
        </p:spPr>
        <p:txBody>
          <a:bodyPr wrap="square" rtlCol="0">
            <a:spAutoFit/>
          </a:bodyPr>
          <a:lstStyle/>
          <a:p>
            <a:r>
              <a:rPr lang="en-US" sz="2100" dirty="0">
                <a:highlight>
                  <a:srgbClr val="FF00FF"/>
                </a:highlight>
              </a:rPr>
              <a:t>Breed NFT by Combining 2 NFTs</a:t>
            </a:r>
            <a:endParaRPr lang="en-IN" sz="2100" dirty="0">
              <a:highlight>
                <a:srgbClr val="FF00FF"/>
              </a:highlight>
            </a:endParaRPr>
          </a:p>
        </p:txBody>
      </p:sp>
      <p:sp>
        <p:nvSpPr>
          <p:cNvPr id="13" name="TextBox 12">
            <a:extLst>
              <a:ext uri="{FF2B5EF4-FFF2-40B4-BE49-F238E27FC236}">
                <a16:creationId xmlns:a16="http://schemas.microsoft.com/office/drawing/2014/main" id="{03FEFE16-B82C-FC24-E46F-0A5377BB719E}"/>
              </a:ext>
            </a:extLst>
          </p:cNvPr>
          <p:cNvSpPr txBox="1"/>
          <p:nvPr/>
        </p:nvSpPr>
        <p:spPr>
          <a:xfrm>
            <a:off x="7538665" y="6106710"/>
            <a:ext cx="4517650" cy="461665"/>
          </a:xfrm>
          <a:prstGeom prst="rect">
            <a:avLst/>
          </a:prstGeom>
          <a:noFill/>
        </p:spPr>
        <p:txBody>
          <a:bodyPr wrap="square" rtlCol="0">
            <a:spAutoFit/>
          </a:bodyPr>
          <a:lstStyle/>
          <a:p>
            <a:r>
              <a:rPr lang="en-US" sz="2400" dirty="0">
                <a:highlight>
                  <a:srgbClr val="008000"/>
                </a:highlight>
              </a:rPr>
              <a:t>Boost and Upgrade NFTs</a:t>
            </a:r>
            <a:endParaRPr lang="en-IN" sz="2400" dirty="0">
              <a:highlight>
                <a:srgbClr val="008000"/>
              </a:highlight>
            </a:endParaRPr>
          </a:p>
        </p:txBody>
      </p:sp>
      <p:sp>
        <p:nvSpPr>
          <p:cNvPr id="14" name="TextBox 13">
            <a:extLst>
              <a:ext uri="{FF2B5EF4-FFF2-40B4-BE49-F238E27FC236}">
                <a16:creationId xmlns:a16="http://schemas.microsoft.com/office/drawing/2014/main" id="{CB588566-5D6A-5DD6-163A-4A2732978854}"/>
              </a:ext>
            </a:extLst>
          </p:cNvPr>
          <p:cNvSpPr txBox="1"/>
          <p:nvPr/>
        </p:nvSpPr>
        <p:spPr>
          <a:xfrm>
            <a:off x="7330698" y="6555503"/>
            <a:ext cx="45719" cy="369332"/>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65DCC8E6-CC50-ADD6-B6A5-9DAC950DD2D5}"/>
              </a:ext>
            </a:extLst>
          </p:cNvPr>
          <p:cNvSpPr txBox="1"/>
          <p:nvPr/>
        </p:nvSpPr>
        <p:spPr>
          <a:xfrm>
            <a:off x="127266" y="251548"/>
            <a:ext cx="5560611" cy="769441"/>
          </a:xfrm>
          <a:prstGeom prst="rect">
            <a:avLst/>
          </a:prstGeom>
          <a:noFill/>
        </p:spPr>
        <p:txBody>
          <a:bodyPr wrap="square" rtlCol="0">
            <a:spAutoFit/>
          </a:bodyPr>
          <a:lstStyle/>
          <a:p>
            <a:r>
              <a:rPr lang="en-US" sz="4400" dirty="0">
                <a:solidFill>
                  <a:schemeClr val="bg1"/>
                </a:solidFill>
                <a:highlight>
                  <a:srgbClr val="008080"/>
                </a:highlight>
              </a:rPr>
              <a:t>Integration of NFTs</a:t>
            </a:r>
            <a:endParaRPr lang="en-IN" sz="4400" dirty="0">
              <a:solidFill>
                <a:schemeClr val="bg1"/>
              </a:solidFill>
              <a:highlight>
                <a:srgbClr val="008080"/>
              </a:highlight>
            </a:endParaRPr>
          </a:p>
        </p:txBody>
      </p:sp>
    </p:spTree>
    <p:extLst>
      <p:ext uri="{BB962C8B-B14F-4D97-AF65-F5344CB8AC3E}">
        <p14:creationId xmlns:p14="http://schemas.microsoft.com/office/powerpoint/2010/main" val="1301278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{6D5A8EB7-D32F-4B44-8D00-24CE1A88942E}tf78438558_win32</Template>
  <TotalTime>565</TotalTime>
  <Words>355</Words>
  <Application>Microsoft Office PowerPoint</Application>
  <PresentationFormat>Widescreen</PresentationFormat>
  <Paragraphs>39</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Calibri</vt:lpstr>
      <vt:lpstr>Century Gothic</vt:lpstr>
      <vt:lpstr>Garamond</vt:lpstr>
      <vt:lpstr>Source Sans Pro</vt:lpstr>
      <vt:lpstr>SavonVTI</vt:lpstr>
      <vt:lpstr>ADICIA </vt:lpstr>
      <vt:lpstr>PowerPoint Presentation</vt:lpstr>
      <vt:lpstr>PowerPoint Presentation</vt:lpstr>
      <vt:lpstr>Game Maker</vt:lpstr>
      <vt:lpstr>NFT Marketplace</vt:lpstr>
      <vt:lpstr>Target Audience</vt:lpstr>
      <vt:lpstr>PowerPoint Presentation</vt:lpstr>
      <vt:lpstr>Future Road Map</vt:lpstr>
      <vt:lpstr>PowerPoint Presentation</vt:lpstr>
      <vt:lpstr>Adding More Levels of Gameplay There are only two levels of Gameplay is available to Play. We need at least 20-25 levels of Gameplay to make it engaging for players to play. We also need soundtracks to be included in the Game. The following genre of Games are needed to be included in the Game:- 1- Optical Illusion 2- Physics-Based Puzzle (Finding Clue, sliding Puzzle, 3- 3-Combination Puzzle, Match3, jigsaw) 3- Board game (Hitman Go) 4- Action adventure 5- MMORPG 6- City Builder (construct building) 7- Tower defense 8- Turn-Based game 9- RPG adventure 10- Fighting 11- Real time strategy  Other genres of Games. </vt:lpstr>
      <vt:lpstr>Add More Voxel Open World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Adicia</dc:title>
  <dc:creator>Aditya Gautam</dc:creator>
  <cp:lastModifiedBy>Aditya Gautam</cp:lastModifiedBy>
  <cp:revision>21</cp:revision>
  <dcterms:created xsi:type="dcterms:W3CDTF">2022-07-13T15:49:45Z</dcterms:created>
  <dcterms:modified xsi:type="dcterms:W3CDTF">2022-07-24T11:56:07Z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